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1506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505200" y="2438400"/>
            <a:ext cx="5257800" cy="914400"/>
          </a:xfrm>
        </p:spPr>
        <p:txBody>
          <a:bodyPr anchor="b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4157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505200" y="3276600"/>
            <a:ext cx="5257800" cy="7493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effectLst/>
              </a:defRPr>
            </a:lvl1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15748" name="Rectangle 4"/>
          <p:cNvSpPr>
            <a:spLocks noGrp="1" noChangeArrowheads="1"/>
          </p:cNvSpPr>
          <p:nvPr>
            <p:ph type="dt" sz="quarter" idx="2"/>
          </p:nvPr>
        </p:nvSpPr>
        <p:spPr/>
        <p:txBody>
          <a:bodyPr/>
          <a:lstStyle>
            <a:lvl1pPr>
              <a:defRPr/>
            </a:lvl1pPr>
          </a:lstStyle>
          <a:p>
            <a:fld id="{75A6B7DB-9673-4A5D-B66E-97E9635EEE63}" type="datetimeFigureOut">
              <a:rPr lang="zh-TW" altLang="en-US" smtClean="0"/>
              <a:pPr/>
              <a:t>2011/1/5</a:t>
            </a:fld>
            <a:endParaRPr lang="zh-TW" altLang="en-US"/>
          </a:p>
        </p:txBody>
      </p:sp>
      <p:sp>
        <p:nvSpPr>
          <p:cNvPr id="415749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415750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FA52BDFD-B1EF-4F86-A368-FA43E03A858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A6B7DB-9673-4A5D-B66E-97E9635EEE63}" type="datetimeFigureOut">
              <a:rPr lang="zh-TW" altLang="en-US" smtClean="0"/>
              <a:pPr/>
              <a:t>2011/1/5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52BDFD-B1EF-4F86-A368-FA43E03A858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1924050" cy="62484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914400" y="152400"/>
            <a:ext cx="5619750" cy="62484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A6B7DB-9673-4A5D-B66E-97E9635EEE63}" type="datetimeFigureOut">
              <a:rPr lang="zh-TW" altLang="en-US" smtClean="0"/>
              <a:pPr/>
              <a:t>2011/1/5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52BDFD-B1EF-4F86-A368-FA43E03A858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A6B7DB-9673-4A5D-B66E-97E9635EEE63}" type="datetimeFigureOut">
              <a:rPr lang="zh-TW" altLang="en-US" smtClean="0"/>
              <a:pPr/>
              <a:t>2011/1/5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52BDFD-B1EF-4F86-A368-FA43E03A858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A6B7DB-9673-4A5D-B66E-97E9635EEE63}" type="datetimeFigureOut">
              <a:rPr lang="zh-TW" altLang="en-US" smtClean="0"/>
              <a:pPr/>
              <a:t>2011/1/5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52BDFD-B1EF-4F86-A368-FA43E03A858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914400" y="1676400"/>
            <a:ext cx="37719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838700" y="1676400"/>
            <a:ext cx="37719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A6B7DB-9673-4A5D-B66E-97E9635EEE63}" type="datetimeFigureOut">
              <a:rPr lang="zh-TW" altLang="en-US" smtClean="0"/>
              <a:pPr/>
              <a:t>2011/1/5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52BDFD-B1EF-4F86-A368-FA43E03A858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A6B7DB-9673-4A5D-B66E-97E9635EEE63}" type="datetimeFigureOut">
              <a:rPr lang="zh-TW" altLang="en-US" smtClean="0"/>
              <a:pPr/>
              <a:t>2011/1/5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52BDFD-B1EF-4F86-A368-FA43E03A858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A6B7DB-9673-4A5D-B66E-97E9635EEE63}" type="datetimeFigureOut">
              <a:rPr lang="zh-TW" altLang="en-US" smtClean="0"/>
              <a:pPr/>
              <a:t>2011/1/5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52BDFD-B1EF-4F86-A368-FA43E03A858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A6B7DB-9673-4A5D-B66E-97E9635EEE63}" type="datetimeFigureOut">
              <a:rPr lang="zh-TW" altLang="en-US" smtClean="0"/>
              <a:pPr/>
              <a:t>2011/1/5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52BDFD-B1EF-4F86-A368-FA43E03A858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A6B7DB-9673-4A5D-B66E-97E9635EEE63}" type="datetimeFigureOut">
              <a:rPr lang="zh-TW" altLang="en-US" smtClean="0"/>
              <a:pPr/>
              <a:t>2011/1/5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52BDFD-B1EF-4F86-A368-FA43E03A858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A6B7DB-9673-4A5D-B66E-97E9635EEE63}" type="datetimeFigureOut">
              <a:rPr lang="zh-TW" altLang="en-US" smtClean="0"/>
              <a:pPr/>
              <a:t>2011/1/5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52BDFD-B1EF-4F86-A368-FA43E03A858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152400"/>
            <a:ext cx="76962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按一下以編輯標題樣式</a:t>
            </a:r>
          </a:p>
        </p:txBody>
      </p:sp>
      <p:sp>
        <p:nvSpPr>
          <p:cNvPr id="4147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676400"/>
            <a:ext cx="76962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147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ea typeface="新細明體" charset="-120"/>
              </a:defRPr>
            </a:lvl1pPr>
          </a:lstStyle>
          <a:p>
            <a:fld id="{75A6B7DB-9673-4A5D-B66E-97E9635EEE63}" type="datetimeFigureOut">
              <a:rPr lang="zh-TW" altLang="en-US" smtClean="0"/>
              <a:pPr/>
              <a:t>2011/1/5</a:t>
            </a:fld>
            <a:endParaRPr lang="zh-TW" altLang="en-US"/>
          </a:p>
        </p:txBody>
      </p:sp>
      <p:sp>
        <p:nvSpPr>
          <p:cNvPr id="4147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新細明體" charset="-120"/>
              </a:defRPr>
            </a:lvl1pPr>
          </a:lstStyle>
          <a:p>
            <a:endParaRPr lang="zh-TW" altLang="en-US"/>
          </a:p>
        </p:txBody>
      </p:sp>
      <p:sp>
        <p:nvSpPr>
          <p:cNvPr id="4147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新細明體" charset="-120"/>
              </a:defRPr>
            </a:lvl1pPr>
          </a:lstStyle>
          <a:p>
            <a:fld id="{FA52BDFD-B1EF-4F86-A368-FA43E03A858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FCC00"/>
        </a:buClr>
        <a:buSzPct val="75000"/>
        <a:buFont typeface="Wingdings" pitchFamily="2" charset="2"/>
        <a:buChar char="n"/>
        <a:defRPr kumimoji="1"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FFCC00"/>
        </a:buClr>
        <a:buSzPct val="75000"/>
        <a:buFont typeface="Wingdings" pitchFamily="2" charset="2"/>
        <a:buChar char="n"/>
        <a:defRPr kumimoji="1"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FFCC00"/>
        </a:buClr>
        <a:buSzPct val="75000"/>
        <a:buFont typeface="Wingdings" pitchFamily="2" charset="2"/>
        <a:buChar char="n"/>
        <a:defRPr kumimoji="1"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FFCC00"/>
        </a:buClr>
        <a:buSzPct val="75000"/>
        <a:buFont typeface="Wingdings" pitchFamily="2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FFCC00"/>
        </a:buClr>
        <a:buSzPct val="75000"/>
        <a:buFont typeface="Wingdings" pitchFamily="2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FFCC00"/>
        </a:buClr>
        <a:buSzPct val="75000"/>
        <a:buFont typeface="Wingdings" pitchFamily="2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FFCC00"/>
        </a:buClr>
        <a:buSzPct val="75000"/>
        <a:buFont typeface="Wingdings" pitchFamily="2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FFCC00"/>
        </a:buClr>
        <a:buSzPct val="75000"/>
        <a:buFont typeface="Wingdings" pitchFamily="2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FFCC00"/>
        </a:buClr>
        <a:buSzPct val="75000"/>
        <a:buFont typeface="Wingdings" pitchFamily="2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Bill_Gates" TargetMode="External"/><Relationship Id="rId2" Type="http://schemas.openxmlformats.org/officeDocument/2006/relationships/hyperlink" Target="http://en.wikipedia.org/wiki/Paul_Alle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491880" y="2276872"/>
            <a:ext cx="5257800" cy="1291952"/>
          </a:xfrm>
        </p:spPr>
        <p:txBody>
          <a:bodyPr/>
          <a:lstStyle/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微軟參訪</a:t>
            </a: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b="1" dirty="0"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sz="3200" b="1" dirty="0" smtClean="0">
                <a:latin typeface="微軟正黑體" pitchFamily="34" charset="-120"/>
                <a:ea typeface="微軟正黑體" pitchFamily="34" charset="-120"/>
              </a:rPr>
              <a:t>軟體測試與可靠度</a:t>
            </a:r>
            <a:endParaRPr lang="zh-TW" altLang="en-US" sz="32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563888" y="4293096"/>
            <a:ext cx="5257800" cy="1037332"/>
          </a:xfrm>
        </p:spPr>
        <p:txBody>
          <a:bodyPr/>
          <a:lstStyle/>
          <a:p>
            <a:pPr algn="r"/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蔡明憲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王瀅婷  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algn="r"/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吳佩穎  胡貴蓉</a:t>
            </a:r>
            <a:endParaRPr lang="zh-TW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algn="r"/>
            <a:r>
              <a:rPr lang="zh-TW" altLang="en-US" dirty="0" smtClean="0"/>
              <a:t>  </a:t>
            </a:r>
            <a:endParaRPr lang="zh-TW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 descr="C:\Users\BT\Desktop\參訪\IMG_127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66238" cy="695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 descr="C:\Users\BT\Desktop\參訪\IMG_127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92075"/>
            <a:ext cx="9266238" cy="695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 descr="C:\Users\BT\Desktop\參訪\IMG_126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2238" y="0"/>
            <a:ext cx="9266238" cy="695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 descr="C:\Users\BT\Desktop\參訪\IMG_126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2238" y="0"/>
            <a:ext cx="9266238" cy="695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 descr="C:\Users\BT\Desktop\參訪\IMG_126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92075"/>
            <a:ext cx="9266238" cy="695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 descr="C:\Users\BT\Desktop\參訪\IMG_126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92075"/>
            <a:ext cx="9266238" cy="695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 descr="C:\Users\BT\Desktop\參訪\IMG_126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66238" cy="695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Picture 2" descr="C:\Users\BT\Desktop\參訪\IMG_126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2238" y="-92075"/>
            <a:ext cx="9266238" cy="695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 descr="C:\Users\BT\Desktop\參訪\IMG_126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2238" y="-92075"/>
            <a:ext cx="9266238" cy="695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  <a:p>
            <a:endParaRPr lang="en-US" altLang="zh-TW" dirty="0"/>
          </a:p>
          <a:p>
            <a:pPr>
              <a:defRPr/>
            </a:pP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軟體測試之道</a:t>
            </a:r>
            <a:endParaRPr lang="en-US" altLang="zh-TW" b="1" dirty="0"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  <a:defRPr/>
            </a:pP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	</a:t>
            </a: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微軟測試團隊的</a:t>
            </a:r>
            <a:endParaRPr lang="en-US" altLang="zh-TW" sz="2400" b="1" dirty="0"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  <a:defRPr/>
            </a:pPr>
            <a:r>
              <a:rPr lang="en-US" altLang="zh-TW" sz="2400" b="1" dirty="0">
                <a:latin typeface="微軟正黑體" pitchFamily="34" charset="-120"/>
                <a:ea typeface="微軟正黑體" pitchFamily="34" charset="-120"/>
              </a:rPr>
              <a:t>	</a:t>
            </a: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成功經驗、方法與技術</a:t>
            </a:r>
          </a:p>
          <a:p>
            <a:endParaRPr lang="zh-TW" altLang="en-US" dirty="0"/>
          </a:p>
        </p:txBody>
      </p:sp>
      <p:pic>
        <p:nvPicPr>
          <p:cNvPr id="4" name="Picture 4" descr="C:\Users\BT\Desktop\AXP01290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24525" y="2636838"/>
            <a:ext cx="2413000" cy="326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1" dirty="0" smtClean="0"/>
              <a:t>Microsoft Corporation</a:t>
            </a:r>
            <a:endParaRPr lang="zh-TW" altLang="en-US" sz="36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  <a:p>
            <a:r>
              <a:rPr lang="en-US" altLang="zh-TW" dirty="0" smtClean="0"/>
              <a:t>Microsoft established on April 4, 1975 by </a:t>
            </a:r>
            <a:r>
              <a:rPr lang="en-US" altLang="zh-TW" dirty="0" smtClean="0">
                <a:hlinkClick r:id="rId2" action="ppaction://hlinkfile" tooltip="Paul Allen"/>
              </a:rPr>
              <a:t>Paul Allen</a:t>
            </a:r>
            <a:r>
              <a:rPr lang="en-US" altLang="zh-TW" dirty="0" smtClean="0"/>
              <a:t> and </a:t>
            </a:r>
            <a:r>
              <a:rPr lang="en-US" altLang="zh-TW" smtClean="0">
                <a:hlinkClick r:id="rId3" action="ppaction://hlinkfile" tooltip="Bill Gates"/>
              </a:rPr>
              <a:t>Bill Gates</a:t>
            </a:r>
            <a:endParaRPr lang="en-US" altLang="zh-TW" dirty="0" smtClean="0"/>
          </a:p>
          <a:p>
            <a:pPr>
              <a:defRPr/>
            </a:pPr>
            <a:endParaRPr lang="en-US" altLang="zh-TW" dirty="0" smtClean="0"/>
          </a:p>
          <a:p>
            <a:pPr>
              <a:defRPr/>
            </a:pPr>
            <a:r>
              <a:rPr lang="en-US" altLang="zh-TW" dirty="0" smtClean="0"/>
              <a:t>Products</a:t>
            </a:r>
            <a:endParaRPr lang="en-US" altLang="zh-TW" dirty="0"/>
          </a:p>
          <a:p>
            <a:pPr>
              <a:buNone/>
              <a:defRPr/>
            </a:pPr>
            <a:r>
              <a:rPr lang="en-US" altLang="zh-TW" dirty="0"/>
              <a:t>		Microsoft Windows</a:t>
            </a:r>
          </a:p>
          <a:p>
            <a:pPr>
              <a:buNone/>
              <a:defRPr/>
            </a:pPr>
            <a:r>
              <a:rPr lang="en-US" altLang="zh-TW" dirty="0"/>
              <a:t>		Microsoft Office</a:t>
            </a:r>
          </a:p>
          <a:p>
            <a:pPr>
              <a:buNone/>
              <a:defRPr/>
            </a:pPr>
            <a:r>
              <a:rPr lang="en-US" altLang="zh-TW" dirty="0"/>
              <a:t>		XBOX  360</a:t>
            </a:r>
          </a:p>
          <a:p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1" dirty="0" smtClean="0"/>
              <a:t>Microsoft Taiwan Corporation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  <a:p>
            <a:pPr>
              <a:defRPr/>
            </a:pP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張仁炯先生</a:t>
            </a:r>
            <a:r>
              <a:rPr lang="en-US" altLang="zh-TW" dirty="0"/>
              <a:t>(Michael J. Chang)</a:t>
            </a:r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r>
              <a:rPr lang="en-US" altLang="zh-TW" dirty="0"/>
              <a:t>Director</a:t>
            </a:r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r>
              <a:rPr lang="en-US" altLang="zh-TW" dirty="0"/>
              <a:t>Office and Office family Product Unit</a:t>
            </a:r>
          </a:p>
          <a:p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1" dirty="0" smtClean="0"/>
              <a:t>Content</a:t>
            </a:r>
            <a:endParaRPr lang="zh-TW" altLang="en-US" sz="36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  <a:p>
            <a:pPr>
              <a:defRPr/>
            </a:pPr>
            <a:r>
              <a:rPr lang="en-US" altLang="zh-TW" dirty="0"/>
              <a:t>Cloud Computing</a:t>
            </a:r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r>
              <a:rPr lang="en-US" altLang="zh-TW" dirty="0"/>
              <a:t>Software Reliability and Testing</a:t>
            </a:r>
          </a:p>
          <a:p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1" dirty="0" smtClean="0"/>
              <a:t>Software Reliability and Testing</a:t>
            </a:r>
            <a:endParaRPr lang="zh-TW" altLang="en-US" sz="36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  <a:p>
            <a:pPr>
              <a:defRPr/>
            </a:pPr>
            <a:r>
              <a:rPr lang="en-US" altLang="zh-TW" dirty="0"/>
              <a:t>Production</a:t>
            </a:r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r>
              <a:rPr lang="en-US" altLang="zh-TW" dirty="0"/>
              <a:t>Same Box</a:t>
            </a:r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r>
              <a:rPr lang="en-US" altLang="zh-TW" dirty="0"/>
              <a:t>Example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THSR Booking System </a:t>
            </a:r>
            <a:endParaRPr lang="zh-TW" altLang="en-US" dirty="0"/>
          </a:p>
          <a:p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1" dirty="0" smtClean="0"/>
              <a:t>Software Reliability and Testing</a:t>
            </a:r>
            <a:endParaRPr lang="zh-TW" altLang="en-US" sz="36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  <a:p>
            <a:pPr>
              <a:defRPr/>
            </a:pPr>
            <a:r>
              <a:rPr lang="en-US" altLang="zh-TW" dirty="0"/>
              <a:t>PM :</a:t>
            </a:r>
            <a:r>
              <a:rPr lang="zh-TW" altLang="en-US" dirty="0"/>
              <a:t> </a:t>
            </a:r>
            <a:r>
              <a:rPr lang="en-US" altLang="zh-TW" dirty="0"/>
              <a:t>Product Managers</a:t>
            </a:r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r>
              <a:rPr lang="en-US" altLang="zh-TW" dirty="0"/>
              <a:t>SDE : Software Development 			Engineers</a:t>
            </a:r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r>
              <a:rPr lang="en-US" altLang="zh-TW" dirty="0"/>
              <a:t>SDET : Software Development 	Engineers in Test</a:t>
            </a:r>
            <a:endParaRPr lang="zh-TW" altLang="en-US" dirty="0"/>
          </a:p>
          <a:p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1" dirty="0" smtClean="0"/>
              <a:t>Software Reliability and Testing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endParaRPr lang="en-US" altLang="zh-TW" dirty="0" smtClean="0"/>
          </a:p>
          <a:p>
            <a:pPr>
              <a:defRPr/>
            </a:pPr>
            <a:r>
              <a:rPr lang="en-US" altLang="zh-TW" dirty="0" smtClean="0"/>
              <a:t>Collaboration</a:t>
            </a:r>
            <a:endParaRPr lang="en-US" altLang="zh-TW" dirty="0"/>
          </a:p>
          <a:p>
            <a:pPr>
              <a:defRPr/>
            </a:pPr>
            <a:r>
              <a:rPr lang="en-US" altLang="zh-TW" dirty="0"/>
              <a:t>Communication</a:t>
            </a:r>
          </a:p>
          <a:p>
            <a:pPr>
              <a:defRPr/>
            </a:pPr>
            <a:r>
              <a:rPr lang="en-US" altLang="zh-TW" dirty="0"/>
              <a:t>Team Spirits</a:t>
            </a:r>
          </a:p>
          <a:p>
            <a:pPr>
              <a:defRPr/>
            </a:pPr>
            <a:r>
              <a:rPr lang="en-US" altLang="zh-TW" dirty="0"/>
              <a:t>Technical passion</a:t>
            </a:r>
          </a:p>
          <a:p>
            <a:pPr>
              <a:defRPr/>
            </a:pPr>
            <a:r>
              <a:rPr lang="en-US" altLang="zh-TW" dirty="0"/>
              <a:t>discipline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altLang="zh-TW" dirty="0" smtClean="0"/>
          </a:p>
          <a:p>
            <a:pPr>
              <a:buNone/>
            </a:pPr>
            <a:endParaRPr lang="en-US" altLang="zh-TW" dirty="0" smtClean="0"/>
          </a:p>
          <a:p>
            <a:pPr>
              <a:buNone/>
            </a:pPr>
            <a:endParaRPr lang="en-US" altLang="zh-TW" dirty="0" smtClean="0"/>
          </a:p>
          <a:p>
            <a:pPr algn="ctr">
              <a:buNone/>
            </a:pPr>
            <a:r>
              <a:rPr lang="en-US" altLang="zh-TW" sz="3600" b="1" dirty="0" smtClean="0"/>
              <a:t>Visit and Observe</a:t>
            </a:r>
            <a:endParaRPr lang="zh-TW" altLang="en-US"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 descr="C:\Users\BT\Desktop\參訪\IMG_127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12725" y="-158750"/>
            <a:ext cx="9356725" cy="701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Nutrition design template">
  <a:themeElements>
    <a:clrScheme name="">
      <a:dk1>
        <a:srgbClr val="000000"/>
      </a:dk1>
      <a:lt1>
        <a:srgbClr val="FFFFFF"/>
      </a:lt1>
      <a:dk2>
        <a:srgbClr val="B2B2B2"/>
      </a:dk2>
      <a:lt2>
        <a:srgbClr val="333333"/>
      </a:lt2>
      <a:accent1>
        <a:srgbClr val="FFFF99"/>
      </a:accent1>
      <a:accent2>
        <a:srgbClr val="FFCC99"/>
      </a:accent2>
      <a:accent3>
        <a:srgbClr val="D5D5D5"/>
      </a:accent3>
      <a:accent4>
        <a:srgbClr val="DADADA"/>
      </a:accent4>
      <a:accent5>
        <a:srgbClr val="FFFFCA"/>
      </a:accent5>
      <a:accent6>
        <a:srgbClr val="E7B98A"/>
      </a:accent6>
      <a:hlink>
        <a:srgbClr val="FF9933"/>
      </a:hlink>
      <a:folHlink>
        <a:srgbClr val="FF6600"/>
      </a:folHlink>
    </a:clrScheme>
    <a:fontScheme name="Office 佈景主題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Office 佈景主題 1">
        <a:dk1>
          <a:srgbClr val="333333"/>
        </a:dk1>
        <a:lt1>
          <a:srgbClr val="B2B2B2"/>
        </a:lt1>
        <a:dk2>
          <a:srgbClr val="FFFFFF"/>
        </a:dk2>
        <a:lt2>
          <a:srgbClr val="000000"/>
        </a:lt2>
        <a:accent1>
          <a:srgbClr val="FFFF99"/>
        </a:accent1>
        <a:accent2>
          <a:srgbClr val="FFCC99"/>
        </a:accent2>
        <a:accent3>
          <a:srgbClr val="D5D5D5"/>
        </a:accent3>
        <a:accent4>
          <a:srgbClr val="2A2A2A"/>
        </a:accent4>
        <a:accent5>
          <a:srgbClr val="FFFFCA"/>
        </a:accent5>
        <a:accent6>
          <a:srgbClr val="E7B98A"/>
        </a:accent6>
        <a:hlink>
          <a:srgbClr val="FF9933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Nutrition design template</Template>
  <TotalTime>58</TotalTime>
  <Words>95</Words>
  <Application>Microsoft Office PowerPoint</Application>
  <PresentationFormat>如螢幕大小 (4:3)</PresentationFormat>
  <Paragraphs>54</Paragraphs>
  <Slides>19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0" baseType="lpstr">
      <vt:lpstr>Nutrition design template</vt:lpstr>
      <vt:lpstr>微軟參訪 軟體測試與可靠度</vt:lpstr>
      <vt:lpstr>Microsoft Corporation</vt:lpstr>
      <vt:lpstr>Microsoft Taiwan Corporation</vt:lpstr>
      <vt:lpstr>Content</vt:lpstr>
      <vt:lpstr>Software Reliability and Testing</vt:lpstr>
      <vt:lpstr>Software Reliability and Testing</vt:lpstr>
      <vt:lpstr>Software Reliability and Testing</vt:lpstr>
      <vt:lpstr>投影片 8</vt:lpstr>
      <vt:lpstr>投影片 9</vt:lpstr>
      <vt:lpstr>投影片 10</vt:lpstr>
      <vt:lpstr>投影片 11</vt:lpstr>
      <vt:lpstr>投影片 12</vt:lpstr>
      <vt:lpstr>投影片 13</vt:lpstr>
      <vt:lpstr>投影片 14</vt:lpstr>
      <vt:lpstr>投影片 15</vt:lpstr>
      <vt:lpstr>投影片 16</vt:lpstr>
      <vt:lpstr>投影片 17</vt:lpstr>
      <vt:lpstr>投影片 18</vt:lpstr>
      <vt:lpstr>投影片 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BT</dc:creator>
  <cp:lastModifiedBy>BT</cp:lastModifiedBy>
  <cp:revision>8</cp:revision>
  <dcterms:created xsi:type="dcterms:W3CDTF">2011-01-04T23:35:19Z</dcterms:created>
  <dcterms:modified xsi:type="dcterms:W3CDTF">2011-01-05T05:43:41Z</dcterms:modified>
</cp:coreProperties>
</file>